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61" r:id="rId3"/>
    <p:sldId id="260" r:id="rId4"/>
    <p:sldId id="262" r:id="rId5"/>
    <p:sldId id="267" r:id="rId6"/>
    <p:sldId id="263" r:id="rId7"/>
    <p:sldId id="268" r:id="rId8"/>
    <p:sldId id="266" r:id="rId9"/>
    <p:sldId id="270" r:id="rId10"/>
    <p:sldId id="271" r:id="rId11"/>
    <p:sldId id="269" r:id="rId12"/>
    <p:sldId id="272" r:id="rId13"/>
  </p:sldIdLst>
  <p:sldSz cx="12192000" cy="6858000"/>
  <p:notesSz cx="6858000" cy="9144000"/>
  <p:embeddedFontLst>
    <p:embeddedFont>
      <p:font typeface="나눔스퀘어" panose="020B0600000101010101" pitchFamily="50" charset="-127"/>
      <p:regular r:id="rId14"/>
    </p:embeddedFont>
    <p:embeddedFont>
      <p:font typeface="나눔스퀘어 Bold" panose="020B0600000101010101" pitchFamily="50" charset="-127"/>
      <p:bold r:id="rId15"/>
    </p:embeddedFont>
    <p:embeddedFont>
      <p:font typeface="나눔스퀘어 ExtraBold" panose="020B0600000101010101" pitchFamily="50" charset="-127"/>
      <p:bold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배달의민족 도현" panose="020B0600000101010101" pitchFamily="50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A906"/>
    <a:srgbClr val="010A26"/>
    <a:srgbClr val="FFC000"/>
    <a:srgbClr val="FB6E05"/>
    <a:srgbClr val="7053DB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99" autoAdjust="0"/>
    <p:restoredTop sz="94590" autoAdjust="0"/>
  </p:normalViewPr>
  <p:slideViewPr>
    <p:cSldViewPr snapToGrid="0">
      <p:cViewPr varScale="1">
        <p:scale>
          <a:sx n="71" d="100"/>
          <a:sy n="71" d="100"/>
        </p:scale>
        <p:origin x="54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04C4B-AF4C-E510-084B-A6206D8C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A0E1D3-C6F2-D091-C1DA-DF3414F4D4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D18E0B-FBCF-B719-6220-A884A5A2A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FC572A-9520-2EDD-9719-62DF83C4B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9D588B-C53F-FB2D-1F6B-5B4258B4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974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BEC83E-638E-8C57-05DB-1B8A81766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CDEC0E-B913-F7D5-012E-0159A9391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B75E69-5269-9C31-3161-880A64266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F507DD-2DF3-3906-4862-E42909674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25B6C8-3C08-2C01-959C-BB81597CF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451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CDD93B-1BCB-2EB4-B453-A220F84A09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C92CA3-432F-3883-EEB3-957A8CEDE8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66D802-1021-A9F3-889A-4F777119B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28820B-C4B6-10E4-511B-35D7C5DA8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270FCE-04A4-FA73-6480-81A834776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751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1DB28D-E2A1-CF9F-7791-F6F0DB6B4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CF7EF5-7501-6B81-C1E0-ECA09FB71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EE23D1-630F-3A76-5463-78ED0A02F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D24B22-8722-AEF4-C8E7-E58A104C2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4733BF-DA39-C6DF-ED63-4B0734F2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013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B232F9-8D05-5112-5DCC-AEF1F52A8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E1E132-C909-6E84-1489-2CC749861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867221-CFD7-8049-C94C-5714A7483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E4655C-B17E-0266-8FD0-DD4448065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FBF211-67C9-1617-8454-E7BE10484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021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ABBD23-E0F3-20E0-8666-77A675D24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A92C84-CD6C-31C0-ED85-AAE1ED6D8D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254B1E-9387-287C-F806-824461C5F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712998-9250-D685-78F3-680F0DEBA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A211E9-B49B-C58B-2650-F990D1EE9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22D775-706A-29DA-42A2-62D0B8B8F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0077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E7125F-93A0-5E20-5573-E901A5ACB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A5ADC2-8870-D9A1-3C3C-8AB4B6D957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3CD7B5-0A7B-1A86-0469-9C977D2AC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817F070-83E1-94AE-6246-052EF83CD0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C7DD44-D414-33B8-FC01-E9F220AA10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1F415C-D436-CA8F-8DCF-ABAF8421A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B2C68EC-B3F4-E972-167A-807678D42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A0C55BA-4DB4-F3A5-9930-5CF07EBA5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664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D01829-D69B-3462-2AC2-ECE3E2408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E887E78-2CCC-E34D-36E0-1CE50BF23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D36582B-F6DD-16BB-667D-BDA8E197C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D028EAE-344B-8196-76DC-5581BD8EB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753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E0104E-0DCF-0918-9FE8-390E1D341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F0E98F-5832-EB63-9FB9-A07AB6891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1472596-B0B9-4809-1CCC-8472337B6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0671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DAE0C1-A368-5707-1529-168422574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8DE1A4-C397-F89A-7178-BB9EF9CE2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00DE575-9B2A-C2EF-3F57-5D58A5D54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301565-9E9C-981E-D60C-BB6FD1439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6234AC-F666-234B-5F14-8D98F8544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8EF731-79D3-97FE-4BB8-2347A86AE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256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8DCEC9-A927-8C44-DC9D-F8F91DD87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7F6F554-C8B3-B0FB-CD54-22161AC3C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9CA4566-7153-11AC-B101-8DAEC000EF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AF504A-5371-5D32-9DA3-EB79A15D1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FD4FCE-CD6D-6841-A6CA-C7460E998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0B7233-8EF0-4FEF-F08E-C8BFDF4E1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956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E2F046B-3ADC-D094-ABDC-8209AD4C1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6ECD54-D622-6B01-76DA-2BE49A8A5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DDAC67-9B89-B5C7-1974-352A4AE7CA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34A5E-C18C-4565-BE14-B62ED59399D5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613ED8-B4F4-F378-F8DE-912F53C640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5F0DD1-C278-2897-EF8D-38CEC42C6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BF7C6-4B15-44A8-8733-17F5F1804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592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 descr="텍스트, 스크린샷, 그래픽, 디자인이(가) 표시된 사진">
            <a:extLst>
              <a:ext uri="{FF2B5EF4-FFF2-40B4-BE49-F238E27FC236}">
                <a16:creationId xmlns:a16="http://schemas.microsoft.com/office/drawing/2014/main" id="{D9D70724-AD1C-63C4-FF25-B09FA42D437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317" r="20049"/>
          <a:stretch/>
        </p:blipFill>
        <p:spPr>
          <a:xfrm>
            <a:off x="0" y="0"/>
            <a:ext cx="5943600" cy="685800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AB54BBE5-0DDE-F571-AA3D-B96889219BB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36418" y="0"/>
            <a:ext cx="11755581" cy="6858000"/>
          </a:xfrm>
          <a:prstGeom prst="rect">
            <a:avLst/>
          </a:prstGeom>
          <a:gradFill flip="none" rotWithShape="1">
            <a:gsLst>
              <a:gs pos="38000">
                <a:schemeClr val="bg1"/>
              </a:gs>
              <a:gs pos="59000">
                <a:schemeClr val="bg1"/>
              </a:gs>
              <a:gs pos="7200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86BC0C-1C91-1E2F-78FC-1FBD26E6DB41}"/>
              </a:ext>
            </a:extLst>
          </p:cNvPr>
          <p:cNvSpPr txBox="1"/>
          <p:nvPr/>
        </p:nvSpPr>
        <p:spPr>
          <a:xfrm>
            <a:off x="4935893" y="1259402"/>
            <a:ext cx="6926832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6500" b="1" spc="5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SNS </a:t>
            </a:r>
            <a:r>
              <a:rPr lang="ko-KR" altLang="en-US" sz="6500" b="1" spc="5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플랫폼 장애 탐지 시스템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8524F5-0A49-EB43-1807-9F0DA7845725}"/>
              </a:ext>
            </a:extLst>
          </p:cNvPr>
          <p:cNvSpPr txBox="1"/>
          <p:nvPr/>
        </p:nvSpPr>
        <p:spPr>
          <a:xfrm>
            <a:off x="7583868" y="3981456"/>
            <a:ext cx="4045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accent4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지도 교수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김영일 교수님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AB7CFD-028D-5A1A-5004-11556AF8B120}"/>
              </a:ext>
            </a:extLst>
          </p:cNvPr>
          <p:cNvSpPr txBox="1"/>
          <p:nvPr/>
        </p:nvSpPr>
        <p:spPr>
          <a:xfrm>
            <a:off x="7583868" y="4486107"/>
            <a:ext cx="4045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accent4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팀 명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APEX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16B14F-BE09-621E-BC88-EB8EE546DB91}"/>
              </a:ext>
            </a:extLst>
          </p:cNvPr>
          <p:cNvSpPr txBox="1"/>
          <p:nvPr/>
        </p:nvSpPr>
        <p:spPr>
          <a:xfrm>
            <a:off x="8167008" y="4971411"/>
            <a:ext cx="346010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김주영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5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Sardor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, </a:t>
            </a:r>
            <a:r>
              <a:rPr lang="en-US" altLang="ko-KR" sz="15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Rustmhon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, </a:t>
            </a:r>
            <a:r>
              <a:rPr lang="en-US" altLang="ko-KR" sz="15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Dalerjon</a:t>
            </a:r>
            <a:endParaRPr lang="en-US" altLang="ko-KR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0390A-F2D8-702F-CB5B-50185831E4AA}"/>
              </a:ext>
            </a:extLst>
          </p:cNvPr>
          <p:cNvSpPr txBox="1"/>
          <p:nvPr/>
        </p:nvSpPr>
        <p:spPr>
          <a:xfrm>
            <a:off x="7581524" y="5490161"/>
            <a:ext cx="4045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accent4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참여 기업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(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유클리드소프트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6EA28FB3-5F93-A1C5-D830-5C2A176A071B}"/>
              </a:ext>
            </a:extLst>
          </p:cNvPr>
          <p:cNvCxnSpPr>
            <a:cxnSpLocks/>
          </p:cNvCxnSpPr>
          <p:nvPr/>
        </p:nvCxnSpPr>
        <p:spPr>
          <a:xfrm>
            <a:off x="7453745" y="4064000"/>
            <a:ext cx="0" cy="1732663"/>
          </a:xfrm>
          <a:prstGeom prst="line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그래픽 35" descr="전구">
            <a:extLst>
              <a:ext uri="{FF2B5EF4-FFF2-40B4-BE49-F238E27FC236}">
                <a16:creationId xmlns:a16="http://schemas.microsoft.com/office/drawing/2014/main" id="{B6E39660-BC9A-C2A9-C368-279E8D66B1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43600" y="1952366"/>
            <a:ext cx="1399917" cy="139991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9351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AC48015A-581B-49C9-6992-13BD7E8D895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38C4666-F795-D4E0-ECF2-CE1F561539ED}"/>
              </a:ext>
            </a:extLst>
          </p:cNvPr>
          <p:cNvSpPr/>
          <p:nvPr/>
        </p:nvSpPr>
        <p:spPr>
          <a:xfrm>
            <a:off x="2292694" y="1865697"/>
            <a:ext cx="7606611" cy="180426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C52DA27-A88D-4BAC-67C3-D993AAC4B545}"/>
              </a:ext>
            </a:extLst>
          </p:cNvPr>
          <p:cNvSpPr/>
          <p:nvPr/>
        </p:nvSpPr>
        <p:spPr>
          <a:xfrm>
            <a:off x="2292694" y="3933135"/>
            <a:ext cx="7606611" cy="180426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BB131438-86C3-8FF1-4D8C-F797CF9755CF}"/>
              </a:ext>
            </a:extLst>
          </p:cNvPr>
          <p:cNvSpPr txBox="1">
            <a:spLocks/>
          </p:cNvSpPr>
          <p:nvPr/>
        </p:nvSpPr>
        <p:spPr>
          <a:xfrm>
            <a:off x="331206" y="364018"/>
            <a:ext cx="10515600" cy="69890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 효과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66FBC4-665A-4DE4-1D47-3043D73DA228}"/>
              </a:ext>
            </a:extLst>
          </p:cNvPr>
          <p:cNvSpPr txBox="1"/>
          <p:nvPr/>
        </p:nvSpPr>
        <p:spPr>
          <a:xfrm>
            <a:off x="3801248" y="2073212"/>
            <a:ext cx="5939482" cy="1375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just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kern="0" spc="0" dirty="0">
                <a:solidFill>
                  <a:srgbClr val="000000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사전 예방방식의 플랫폼 유지보수 가능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</a:p>
          <a:p>
            <a:pPr marL="0" marR="0" indent="0" algn="just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잠재적인 플랫폼 장애에 대해 사전에 조치를 취함으로써 </a:t>
            </a:r>
            <a:r>
              <a:rPr lang="ko-KR" altLang="en-US" sz="1800" kern="0" spc="0" dirty="0">
                <a:solidFill>
                  <a:srgbClr val="FAA906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시스템의 안정성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높이고 </a:t>
            </a:r>
            <a:r>
              <a:rPr lang="ko-KR" altLang="en-US" sz="1800" kern="0" spc="0" dirty="0">
                <a:solidFill>
                  <a:srgbClr val="FAA906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시스템 다운타임을 최소화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9AA5D5-C709-1E51-FAEC-CBFA9C6C2BD8}"/>
              </a:ext>
            </a:extLst>
          </p:cNvPr>
          <p:cNvSpPr txBox="1"/>
          <p:nvPr/>
        </p:nvSpPr>
        <p:spPr>
          <a:xfrm>
            <a:off x="3801248" y="4169788"/>
            <a:ext cx="5939482" cy="13750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kern="0" spc="0" dirty="0">
                <a:solidFill>
                  <a:srgbClr val="000000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유지보수 비용의 절감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사전에 문제를 감지 및 해결함으로써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FAA906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긴급한 상황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</a:t>
            </a:r>
            <a:r>
              <a:rPr lang="ko-KR" altLang="en-US" sz="1800" kern="0" spc="0" dirty="0">
                <a:solidFill>
                  <a:srgbClr val="FAA906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유지보수 비용이 증가하는 것을 방지</a:t>
            </a:r>
          </a:p>
        </p:txBody>
      </p:sp>
      <p:pic>
        <p:nvPicPr>
          <p:cNvPr id="10" name="그래픽 9" descr="도구 단색으로 채워진">
            <a:extLst>
              <a:ext uri="{FF2B5EF4-FFF2-40B4-BE49-F238E27FC236}">
                <a16:creationId xmlns:a16="http://schemas.microsoft.com/office/drawing/2014/main" id="{E2EF0CBD-F1FB-2786-74CB-C5272CD97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16275" y="2310627"/>
            <a:ext cx="914400" cy="914400"/>
          </a:xfrm>
          <a:prstGeom prst="rect">
            <a:avLst/>
          </a:prstGeom>
        </p:spPr>
      </p:pic>
      <p:pic>
        <p:nvPicPr>
          <p:cNvPr id="12" name="그래픽 11" descr="동전 단색으로 채워진">
            <a:extLst>
              <a:ext uri="{FF2B5EF4-FFF2-40B4-BE49-F238E27FC236}">
                <a16:creationId xmlns:a16="http://schemas.microsoft.com/office/drawing/2014/main" id="{16CC6E7B-16C6-C05B-7F3E-63D1F10BE0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56031" y="4378065"/>
            <a:ext cx="914400" cy="914400"/>
          </a:xfrm>
          <a:prstGeom prst="rect">
            <a:avLst/>
          </a:prstGeom>
        </p:spPr>
      </p:pic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FE85B026-2AC5-4FA9-9C08-77D0BB8762B4}"/>
              </a:ext>
            </a:extLst>
          </p:cNvPr>
          <p:cNvSpPr/>
          <p:nvPr/>
        </p:nvSpPr>
        <p:spPr>
          <a:xfrm>
            <a:off x="3113231" y="4416043"/>
            <a:ext cx="477078" cy="630275"/>
          </a:xfrm>
          <a:prstGeom prst="downArrow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849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제목 없는 동영상 - Clipchamp로 제작 (2)">
            <a:hlinkClick r:id="" action="ppaction://media"/>
            <a:extLst>
              <a:ext uri="{FF2B5EF4-FFF2-40B4-BE49-F238E27FC236}">
                <a16:creationId xmlns:a16="http://schemas.microsoft.com/office/drawing/2014/main" id="{DF533002-E954-5BC0-8626-14407B3C46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72"/>
          <a:stretch/>
        </p:blipFill>
        <p:spPr>
          <a:xfrm>
            <a:off x="3003431" y="189591"/>
            <a:ext cx="6557854" cy="64875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45000"/>
              </a:srgbClr>
            </a:outerShdw>
          </a:effectLst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C2D0C9C8-4F50-95F8-917A-544D47209DA2}"/>
              </a:ext>
            </a:extLst>
          </p:cNvPr>
          <p:cNvSpPr txBox="1">
            <a:spLocks/>
          </p:cNvSpPr>
          <p:nvPr/>
        </p:nvSpPr>
        <p:spPr>
          <a:xfrm>
            <a:off x="331205" y="364018"/>
            <a:ext cx="2399637" cy="69890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시연 영상</a:t>
            </a:r>
          </a:p>
        </p:txBody>
      </p:sp>
    </p:spTree>
    <p:extLst>
      <p:ext uri="{BB962C8B-B14F-4D97-AF65-F5344CB8AC3E}">
        <p14:creationId xmlns:p14="http://schemas.microsoft.com/office/powerpoint/2010/main" val="3142756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34FB73C-62EA-3F49-C91B-A59CF0FA2679}"/>
              </a:ext>
            </a:extLst>
          </p:cNvPr>
          <p:cNvSpPr/>
          <p:nvPr/>
        </p:nvSpPr>
        <p:spPr>
          <a:xfrm>
            <a:off x="2814637" y="2133456"/>
            <a:ext cx="6562725" cy="2591088"/>
          </a:xfrm>
          <a:prstGeom prst="rect">
            <a:avLst/>
          </a:prstGeom>
          <a:solidFill>
            <a:schemeClr val="accent5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F00BEA-F570-AF9C-46E6-ADE42BAE78EF}"/>
              </a:ext>
            </a:extLst>
          </p:cNvPr>
          <p:cNvSpPr txBox="1"/>
          <p:nvPr/>
        </p:nvSpPr>
        <p:spPr>
          <a:xfrm>
            <a:off x="4323194" y="3082422"/>
            <a:ext cx="3545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51485A7-F24B-4D97-15B7-7E4A1E0F555F}"/>
              </a:ext>
            </a:extLst>
          </p:cNvPr>
          <p:cNvCxnSpPr>
            <a:cxnSpLocks/>
          </p:cNvCxnSpPr>
          <p:nvPr/>
        </p:nvCxnSpPr>
        <p:spPr>
          <a:xfrm>
            <a:off x="2806302" y="4226648"/>
            <a:ext cx="6579394" cy="0"/>
          </a:xfrm>
          <a:prstGeom prst="line">
            <a:avLst/>
          </a:prstGeom>
          <a:ln w="889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635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34FB73C-62EA-3F49-C91B-A59CF0FA2679}"/>
              </a:ext>
            </a:extLst>
          </p:cNvPr>
          <p:cNvSpPr/>
          <p:nvPr/>
        </p:nvSpPr>
        <p:spPr>
          <a:xfrm>
            <a:off x="5629275" y="1095087"/>
            <a:ext cx="6562725" cy="4734213"/>
          </a:xfrm>
          <a:prstGeom prst="rect">
            <a:avLst/>
          </a:prstGeom>
          <a:solidFill>
            <a:schemeClr val="accent5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F00BEA-F570-AF9C-46E6-ADE42BAE78EF}"/>
              </a:ext>
            </a:extLst>
          </p:cNvPr>
          <p:cNvSpPr txBox="1"/>
          <p:nvPr/>
        </p:nvSpPr>
        <p:spPr>
          <a:xfrm>
            <a:off x="6346535" y="1536704"/>
            <a:ext cx="3545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74731-EB1F-84C1-669A-35D63A48D160}"/>
              </a:ext>
            </a:extLst>
          </p:cNvPr>
          <p:cNvSpPr txBox="1"/>
          <p:nvPr/>
        </p:nvSpPr>
        <p:spPr>
          <a:xfrm>
            <a:off x="6346535" y="2836724"/>
            <a:ext cx="3251200" cy="2356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선정 이유</a:t>
            </a:r>
            <a:endParaRPr lang="en-US" altLang="ko-KR" sz="2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2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모델 소개</a:t>
            </a:r>
            <a:endParaRPr lang="en-US" altLang="ko-KR" sz="2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과정</a:t>
            </a:r>
            <a:endParaRPr lang="en-US" altLang="ko-KR" sz="2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2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 효과</a:t>
            </a:r>
            <a:endParaRPr lang="en-US" altLang="ko-KR" sz="2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2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 결과 및 시연</a:t>
            </a:r>
            <a:endParaRPr lang="en-US" altLang="ko-KR" sz="2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51485A7-F24B-4D97-15B7-7E4A1E0F555F}"/>
              </a:ext>
            </a:extLst>
          </p:cNvPr>
          <p:cNvCxnSpPr>
            <a:cxnSpLocks/>
          </p:cNvCxnSpPr>
          <p:nvPr/>
        </p:nvCxnSpPr>
        <p:spPr>
          <a:xfrm>
            <a:off x="5612606" y="2445330"/>
            <a:ext cx="6579394" cy="0"/>
          </a:xfrm>
          <a:prstGeom prst="line">
            <a:avLst/>
          </a:prstGeom>
          <a:ln w="889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517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A77DCE-62FC-303F-06D5-453A212E7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206" y="364018"/>
            <a:ext cx="10515600" cy="698904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주제 선정 이유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447947-3250-B269-B7D0-361BD1FA9158}"/>
              </a:ext>
            </a:extLst>
          </p:cNvPr>
          <p:cNvGrpSpPr/>
          <p:nvPr/>
        </p:nvGrpSpPr>
        <p:grpSpPr>
          <a:xfrm>
            <a:off x="140200" y="1730183"/>
            <a:ext cx="7324004" cy="4763799"/>
            <a:chOff x="13685" y="1910345"/>
            <a:chExt cx="7324004" cy="4763799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C327D8CD-1908-E81B-9F04-A4AB64F0E8E1}"/>
                </a:ext>
              </a:extLst>
            </p:cNvPr>
            <p:cNvGrpSpPr/>
            <p:nvPr/>
          </p:nvGrpSpPr>
          <p:grpSpPr>
            <a:xfrm>
              <a:off x="277002" y="1910345"/>
              <a:ext cx="7060687" cy="4763799"/>
              <a:chOff x="277002" y="1910345"/>
              <a:chExt cx="7060687" cy="4763799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3D9C27CF-0A13-EADE-4016-30DBB4BDCE1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4436" b="4242"/>
              <a:stretch/>
            </p:blipFill>
            <p:spPr>
              <a:xfrm rot="20940908">
                <a:off x="277002" y="2207616"/>
                <a:ext cx="3634946" cy="4158304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sx="98000" sy="98000" algn="tl" rotWithShape="0">
                  <a:srgbClr val="333333">
                    <a:alpha val="45000"/>
                  </a:srgbClr>
                </a:outerShdw>
              </a:effectLst>
            </p:spPr>
          </p:pic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CD642833-A537-3D08-E7EF-5DE408A9F4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13172" y="1910345"/>
                <a:ext cx="4424517" cy="476379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sx="98000" sy="98000" algn="tl" rotWithShape="0">
                  <a:srgbClr val="333333">
                    <a:alpha val="45000"/>
                  </a:srgbClr>
                </a:outerShdw>
              </a:effectLst>
            </p:spPr>
          </p:pic>
          <p:sp>
            <p:nvSpPr>
              <p:cNvPr id="25" name="사각형: 둥근 모서리 24">
                <a:extLst>
                  <a:ext uri="{FF2B5EF4-FFF2-40B4-BE49-F238E27FC236}">
                    <a16:creationId xmlns:a16="http://schemas.microsoft.com/office/drawing/2014/main" id="{71E988CF-26AD-1CB4-52F0-9E80DE66D862}"/>
                  </a:ext>
                </a:extLst>
              </p:cNvPr>
              <p:cNvSpPr/>
              <p:nvPr/>
            </p:nvSpPr>
            <p:spPr>
              <a:xfrm>
                <a:off x="2938573" y="6000750"/>
                <a:ext cx="1252428" cy="193516"/>
              </a:xfrm>
              <a:prstGeom prst="roundRect">
                <a:avLst/>
              </a:prstGeom>
              <a:noFill/>
              <a:ln w="38100" cap="flat" cmpd="sng" algn="ctr">
                <a:solidFill>
                  <a:srgbClr val="FB6E0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67A986D0-EBAE-6FF4-75C8-50E3BC505413}"/>
                  </a:ext>
                </a:extLst>
              </p:cNvPr>
              <p:cNvSpPr/>
              <p:nvPr/>
            </p:nvSpPr>
            <p:spPr>
              <a:xfrm>
                <a:off x="3882025" y="1917489"/>
                <a:ext cx="2151630" cy="261355"/>
              </a:xfrm>
              <a:prstGeom prst="roundRect">
                <a:avLst/>
              </a:prstGeom>
              <a:noFill/>
              <a:ln w="38100" cap="flat" cmpd="sng" algn="ctr">
                <a:solidFill>
                  <a:srgbClr val="FB6E0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59D578BB-6D90-C9D9-90B3-4BA6D89EEE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1294" t="-2045" b="-1"/>
            <a:stretch/>
          </p:blipFill>
          <p:spPr>
            <a:xfrm rot="542538">
              <a:off x="13685" y="3051231"/>
              <a:ext cx="4318194" cy="534668"/>
            </a:xfrm>
            <a:prstGeom prst="rect">
              <a:avLst/>
            </a:prstGeom>
            <a:ln>
              <a:noFill/>
            </a:ln>
            <a:effectLst>
              <a:outerShdw blurRad="292100" dist="139700" dir="2700000" sx="98000" sy="98000" algn="tl" rotWithShape="0">
                <a:srgbClr val="333333">
                  <a:alpha val="45000"/>
                </a:srgbClr>
              </a:outerShdw>
            </a:effectLst>
          </p:spPr>
        </p:pic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F76AAB9-A1CD-A18B-1F16-43A244AC0B1A}"/>
                </a:ext>
              </a:extLst>
            </p:cNvPr>
            <p:cNvSpPr/>
            <p:nvPr/>
          </p:nvSpPr>
          <p:spPr>
            <a:xfrm rot="573085">
              <a:off x="27354" y="2900274"/>
              <a:ext cx="1070506" cy="287927"/>
            </a:xfrm>
            <a:prstGeom prst="roundRect">
              <a:avLst/>
            </a:prstGeom>
            <a:noFill/>
            <a:ln w="38100" cap="flat" cmpd="sng" algn="ctr">
              <a:solidFill>
                <a:srgbClr val="FB6E0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42297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E2C6B7C-712B-216A-5555-B94F56FFECFB}"/>
              </a:ext>
            </a:extLst>
          </p:cNvPr>
          <p:cNvSpPr/>
          <p:nvPr/>
        </p:nvSpPr>
        <p:spPr>
          <a:xfrm>
            <a:off x="5684520" y="4430701"/>
            <a:ext cx="6120449" cy="890069"/>
          </a:xfrm>
          <a:prstGeom prst="round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AA77DCE-62FC-303F-06D5-453A212E7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206" y="364018"/>
            <a:ext cx="10515600" cy="698904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주제 선정 이유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640FF05-DB43-42B5-ED2B-366DECDE819D}"/>
              </a:ext>
            </a:extLst>
          </p:cNvPr>
          <p:cNvSpPr txBox="1"/>
          <p:nvPr/>
        </p:nvSpPr>
        <p:spPr>
          <a:xfrm>
            <a:off x="5859779" y="2928542"/>
            <a:ext cx="6092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플랫폼에 장애가 생겼을 때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b="1" u="sng" dirty="0">
                <a:solidFill>
                  <a:srgbClr val="FAA90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골든 타임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놓쳐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수많은 사용자를 잃거나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수익에 큰 손해가 생기는 기업이 발생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E66EC719-F287-0C1D-07AC-32D8A18134C9}"/>
              </a:ext>
            </a:extLst>
          </p:cNvPr>
          <p:cNvSpPr/>
          <p:nvPr/>
        </p:nvSpPr>
        <p:spPr>
          <a:xfrm rot="5400000">
            <a:off x="8466118" y="3808086"/>
            <a:ext cx="464752" cy="414718"/>
          </a:xfrm>
          <a:prstGeom prst="rightArrow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32675D5-9668-EAB5-076B-51972797C8E1}"/>
              </a:ext>
            </a:extLst>
          </p:cNvPr>
          <p:cNvSpPr txBox="1"/>
          <p:nvPr/>
        </p:nvSpPr>
        <p:spPr>
          <a:xfrm>
            <a:off x="5859779" y="4699840"/>
            <a:ext cx="586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빠르게 장애를 알아차려 골든 타임을 놓치지 않을 방법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F690AAE-8DE3-8953-D7BF-4BD11E29A4A5}"/>
              </a:ext>
            </a:extLst>
          </p:cNvPr>
          <p:cNvGrpSpPr/>
          <p:nvPr/>
        </p:nvGrpSpPr>
        <p:grpSpPr>
          <a:xfrm>
            <a:off x="240073" y="2310493"/>
            <a:ext cx="5303478" cy="3992758"/>
            <a:chOff x="240073" y="2310493"/>
            <a:chExt cx="5303478" cy="3992758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AFEA0EC-2860-1E59-8383-38B32D03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0073" y="2310493"/>
              <a:ext cx="4433413" cy="3409904"/>
            </a:xfrm>
            <a:prstGeom prst="rect">
              <a:avLst/>
            </a:prstGeom>
            <a:ln>
              <a:noFill/>
            </a:ln>
            <a:effectLst>
              <a:outerShdw blurRad="292100" dist="139700" dir="2700000" sx="98000" sy="98000" algn="tl" rotWithShape="0">
                <a:srgbClr val="333333">
                  <a:alpha val="45000"/>
                </a:srgbClr>
              </a:outerShdw>
            </a:effec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B432453-A2B9-36FA-EE2F-2F96B80B3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031" y="4516960"/>
              <a:ext cx="5156520" cy="1786291"/>
            </a:xfrm>
            <a:prstGeom prst="rect">
              <a:avLst/>
            </a:prstGeom>
            <a:ln>
              <a:noFill/>
            </a:ln>
            <a:effectLst>
              <a:outerShdw blurRad="292100" dist="139700" dir="2700000" sx="98000" sy="98000" algn="tl" rotWithShape="0">
                <a:srgbClr val="333333">
                  <a:alpha val="45000"/>
                </a:srgbClr>
              </a:outerShdw>
            </a:effectLst>
          </p:spPr>
        </p:pic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A2934C00-208A-1112-655B-8712D753EE0A}"/>
                </a:ext>
              </a:extLst>
            </p:cNvPr>
            <p:cNvSpPr/>
            <p:nvPr/>
          </p:nvSpPr>
          <p:spPr>
            <a:xfrm>
              <a:off x="933450" y="4537199"/>
              <a:ext cx="3016250" cy="193516"/>
            </a:xfrm>
            <a:prstGeom prst="roundRect">
              <a:avLst/>
            </a:prstGeom>
            <a:noFill/>
            <a:ln w="38100" cap="flat" cmpd="sng" algn="ctr">
              <a:solidFill>
                <a:srgbClr val="FB6E0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C346EEC4-4A12-B7A4-5FCA-3153D608FC42}"/>
                </a:ext>
              </a:extLst>
            </p:cNvPr>
            <p:cNvSpPr/>
            <p:nvPr/>
          </p:nvSpPr>
          <p:spPr>
            <a:xfrm>
              <a:off x="1116123" y="4738254"/>
              <a:ext cx="2350978" cy="193516"/>
            </a:xfrm>
            <a:prstGeom prst="roundRect">
              <a:avLst/>
            </a:prstGeom>
            <a:noFill/>
            <a:ln w="38100" cap="flat" cmpd="sng" algn="ctr">
              <a:solidFill>
                <a:srgbClr val="FB6E0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7210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288780C-B52A-A6FF-2489-EFBCF40BC172}"/>
              </a:ext>
            </a:extLst>
          </p:cNvPr>
          <p:cNvSpPr/>
          <p:nvPr/>
        </p:nvSpPr>
        <p:spPr>
          <a:xfrm>
            <a:off x="5684520" y="4430701"/>
            <a:ext cx="6120449" cy="890069"/>
          </a:xfrm>
          <a:prstGeom prst="roundRect">
            <a:avLst/>
          </a:prstGeom>
          <a:ln w="381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AA77DCE-62FC-303F-06D5-453A212E7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206" y="364018"/>
            <a:ext cx="10515600" cy="698904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주제 선정 이유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640FF05-DB43-42B5-ED2B-366DECDE819D}"/>
              </a:ext>
            </a:extLst>
          </p:cNvPr>
          <p:cNvSpPr txBox="1"/>
          <p:nvPr/>
        </p:nvSpPr>
        <p:spPr>
          <a:xfrm>
            <a:off x="5859779" y="2928542"/>
            <a:ext cx="6092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플랫폼에 장애가 생겼을 때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b="1" u="sng" dirty="0">
                <a:solidFill>
                  <a:srgbClr val="FAA90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골든 타임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놓쳐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수많은 사용자를 잃거나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수익에 큰 손해가 생기는 기업이 발생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E66EC719-F287-0C1D-07AC-32D8A18134C9}"/>
              </a:ext>
            </a:extLst>
          </p:cNvPr>
          <p:cNvSpPr/>
          <p:nvPr/>
        </p:nvSpPr>
        <p:spPr>
          <a:xfrm rot="5400000">
            <a:off x="8466118" y="3808086"/>
            <a:ext cx="464752" cy="414718"/>
          </a:xfrm>
          <a:prstGeom prst="rightArrow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32675D5-9668-EAB5-076B-51972797C8E1}"/>
              </a:ext>
            </a:extLst>
          </p:cNvPr>
          <p:cNvSpPr txBox="1"/>
          <p:nvPr/>
        </p:nvSpPr>
        <p:spPr>
          <a:xfrm>
            <a:off x="5859779" y="4562680"/>
            <a:ext cx="5861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u="sng" dirty="0">
                <a:solidFill>
                  <a:srgbClr val="FAA90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사용자의 피드백 게시글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통한 플랫폼의 장애 탐지 시스템을 통해 해결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F690AAE-8DE3-8953-D7BF-4BD11E29A4A5}"/>
              </a:ext>
            </a:extLst>
          </p:cNvPr>
          <p:cNvGrpSpPr/>
          <p:nvPr/>
        </p:nvGrpSpPr>
        <p:grpSpPr>
          <a:xfrm>
            <a:off x="240073" y="2310493"/>
            <a:ext cx="5303478" cy="3992758"/>
            <a:chOff x="240073" y="2310493"/>
            <a:chExt cx="5303478" cy="3992758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AFEA0EC-2860-1E59-8383-38B32D03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0073" y="2310493"/>
              <a:ext cx="4433413" cy="3409904"/>
            </a:xfrm>
            <a:prstGeom prst="rect">
              <a:avLst/>
            </a:prstGeom>
            <a:ln>
              <a:noFill/>
            </a:ln>
            <a:effectLst>
              <a:outerShdw blurRad="292100" dist="139700" dir="2700000" sx="98000" sy="98000" algn="tl" rotWithShape="0">
                <a:srgbClr val="333333">
                  <a:alpha val="45000"/>
                </a:srgbClr>
              </a:outerShdw>
            </a:effec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B432453-A2B9-36FA-EE2F-2F96B80B3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7031" y="4516960"/>
              <a:ext cx="5156520" cy="1786291"/>
            </a:xfrm>
            <a:prstGeom prst="rect">
              <a:avLst/>
            </a:prstGeom>
            <a:ln>
              <a:noFill/>
            </a:ln>
            <a:effectLst>
              <a:outerShdw blurRad="292100" dist="139700" dir="2700000" sx="98000" sy="98000" algn="tl" rotWithShape="0">
                <a:srgbClr val="333333">
                  <a:alpha val="45000"/>
                </a:srgbClr>
              </a:outerShdw>
            </a:effectLst>
          </p:spPr>
        </p:pic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A2934C00-208A-1112-655B-8712D753EE0A}"/>
                </a:ext>
              </a:extLst>
            </p:cNvPr>
            <p:cNvSpPr/>
            <p:nvPr/>
          </p:nvSpPr>
          <p:spPr>
            <a:xfrm>
              <a:off x="933450" y="4537199"/>
              <a:ext cx="3016250" cy="193516"/>
            </a:xfrm>
            <a:prstGeom prst="roundRect">
              <a:avLst/>
            </a:prstGeom>
            <a:noFill/>
            <a:ln w="38100" cap="flat" cmpd="sng" algn="ctr">
              <a:solidFill>
                <a:srgbClr val="FB6E0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C346EEC4-4A12-B7A4-5FCA-3153D608FC42}"/>
                </a:ext>
              </a:extLst>
            </p:cNvPr>
            <p:cNvSpPr/>
            <p:nvPr/>
          </p:nvSpPr>
          <p:spPr>
            <a:xfrm>
              <a:off x="1116123" y="4738254"/>
              <a:ext cx="2350978" cy="193516"/>
            </a:xfrm>
            <a:prstGeom prst="roundRect">
              <a:avLst/>
            </a:prstGeom>
            <a:noFill/>
            <a:ln w="38100" cap="flat" cmpd="sng" algn="ctr">
              <a:solidFill>
                <a:srgbClr val="FB6E0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7363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D1ECB777-8226-E5B6-1A49-36909EADD063}"/>
              </a:ext>
            </a:extLst>
          </p:cNvPr>
          <p:cNvSpPr txBox="1">
            <a:spLocks/>
          </p:cNvSpPr>
          <p:nvPr/>
        </p:nvSpPr>
        <p:spPr>
          <a:xfrm>
            <a:off x="331206" y="364018"/>
            <a:ext cx="10515600" cy="69890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모델 소개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7227256-1691-EC63-FDA6-85BB39270D95}"/>
              </a:ext>
            </a:extLst>
          </p:cNvPr>
          <p:cNvSpPr txBox="1">
            <a:spLocks/>
          </p:cNvSpPr>
          <p:nvPr/>
        </p:nvSpPr>
        <p:spPr>
          <a:xfrm>
            <a:off x="2873167" y="425514"/>
            <a:ext cx="5021579" cy="5872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>
                <a:solidFill>
                  <a:srgbClr val="FAA90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SNS </a:t>
            </a:r>
            <a:r>
              <a:rPr lang="ko-KR" altLang="en-US" dirty="0">
                <a:solidFill>
                  <a:srgbClr val="FAA90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플랫폼 장애 탐지 시스템</a:t>
            </a:r>
          </a:p>
        </p:txBody>
      </p:sp>
      <p:pic>
        <p:nvPicPr>
          <p:cNvPr id="52" name="Picture 8" descr="Scrapy Tutorial: Web Scraping Craigslist – Natural Language Processing ...">
            <a:extLst>
              <a:ext uri="{FF2B5EF4-FFF2-40B4-BE49-F238E27FC236}">
                <a16:creationId xmlns:a16="http://schemas.microsoft.com/office/drawing/2014/main" id="{F077F18B-6859-F278-E21B-18EBD4025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976" y="1437626"/>
            <a:ext cx="913102" cy="913102"/>
          </a:xfrm>
          <a:prstGeom prst="rect">
            <a:avLst/>
          </a:prstGeom>
          <a:noFill/>
          <a:effectLst>
            <a:glow rad="3778">
              <a:schemeClr val="accent1"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19">
            <a:extLst>
              <a:ext uri="{FF2B5EF4-FFF2-40B4-BE49-F238E27FC236}">
                <a16:creationId xmlns:a16="http://schemas.microsoft.com/office/drawing/2014/main" id="{826AB8A2-980A-A40F-8BCF-AFFE516C55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3" b="-2233"/>
          <a:stretch/>
        </p:blipFill>
        <p:spPr>
          <a:xfrm>
            <a:off x="331206" y="1367935"/>
            <a:ext cx="3395159" cy="2120994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4" name="Picture 21">
            <a:extLst>
              <a:ext uri="{FF2B5EF4-FFF2-40B4-BE49-F238E27FC236}">
                <a16:creationId xmlns:a16="http://schemas.microsoft.com/office/drawing/2014/main" id="{9134ED08-28F5-CC7C-1841-D7E120C3B7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0" r="42800"/>
          <a:stretch/>
        </p:blipFill>
        <p:spPr>
          <a:xfrm>
            <a:off x="6392690" y="1437626"/>
            <a:ext cx="3345038" cy="199548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55" name="Picture 10" descr="TensorFlow BERT &amp; Transformer Examples | by Jonathan Hui | Feb, 2021 ...">
            <a:extLst>
              <a:ext uri="{FF2B5EF4-FFF2-40B4-BE49-F238E27FC236}">
                <a16:creationId xmlns:a16="http://schemas.microsoft.com/office/drawing/2014/main" id="{9FE01060-7E9D-0B7C-8EDF-E683357DD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35" t="9193" r="20643" b="31618"/>
          <a:stretch/>
        </p:blipFill>
        <p:spPr bwMode="auto">
          <a:xfrm>
            <a:off x="2271967" y="4178656"/>
            <a:ext cx="3319926" cy="196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75554FA-4206-934B-A7D4-0ADE187EAA9F}"/>
              </a:ext>
            </a:extLst>
          </p:cNvPr>
          <p:cNvSpPr txBox="1"/>
          <p:nvPr/>
        </p:nvSpPr>
        <p:spPr>
          <a:xfrm>
            <a:off x="331207" y="1367935"/>
            <a:ext cx="340158" cy="461665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1</a:t>
            </a:r>
            <a:endParaRPr lang="ko-KR" altLang="en-US" sz="2400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D4A5186-987A-93DF-6216-A33A0D5E9188}"/>
              </a:ext>
            </a:extLst>
          </p:cNvPr>
          <p:cNvSpPr txBox="1"/>
          <p:nvPr/>
        </p:nvSpPr>
        <p:spPr>
          <a:xfrm>
            <a:off x="6052531" y="1439166"/>
            <a:ext cx="340158" cy="461665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2</a:t>
            </a:r>
            <a:endParaRPr lang="ko-KR" altLang="en-US" sz="2400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A2AA95D-D41E-FA09-F9AC-F436EEB87372}"/>
              </a:ext>
            </a:extLst>
          </p:cNvPr>
          <p:cNvSpPr txBox="1"/>
          <p:nvPr/>
        </p:nvSpPr>
        <p:spPr>
          <a:xfrm>
            <a:off x="1984367" y="4302906"/>
            <a:ext cx="340158" cy="461665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3</a:t>
            </a:r>
            <a:endParaRPr lang="ko-KR" altLang="en-US" sz="2400" b="1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37E7FED-D039-23DC-3402-A27E9E41E3CB}"/>
              </a:ext>
            </a:extLst>
          </p:cNvPr>
          <p:cNvSpPr txBox="1"/>
          <p:nvPr/>
        </p:nvSpPr>
        <p:spPr>
          <a:xfrm>
            <a:off x="7929389" y="4614157"/>
            <a:ext cx="340158" cy="461665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4</a:t>
            </a:r>
            <a:endParaRPr lang="ko-KR" altLang="en-US" sz="2400" b="1" dirty="0"/>
          </a:p>
        </p:txBody>
      </p:sp>
      <p:pic>
        <p:nvPicPr>
          <p:cNvPr id="64" name="그림 63">
            <a:extLst>
              <a:ext uri="{FF2B5EF4-FFF2-40B4-BE49-F238E27FC236}">
                <a16:creationId xmlns:a16="http://schemas.microsoft.com/office/drawing/2014/main" id="{ACD7FF97-2258-2785-45E6-3D6901E2AD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2786" y="3714686"/>
            <a:ext cx="2165346" cy="2885461"/>
          </a:xfrm>
          <a:prstGeom prst="rect">
            <a:avLst/>
          </a:prstGeom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BEC2E160-80AD-6884-0394-35895320BE4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049" t="71230" r="24195" b="20083"/>
          <a:stretch/>
        </p:blipFill>
        <p:spPr>
          <a:xfrm>
            <a:off x="7886745" y="5610060"/>
            <a:ext cx="2305792" cy="478734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8100"/>
          </a:effectLst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F05C1ACD-F984-EEF6-3116-3B0AB14F9978}"/>
              </a:ext>
            </a:extLst>
          </p:cNvPr>
          <p:cNvSpPr txBox="1"/>
          <p:nvPr/>
        </p:nvSpPr>
        <p:spPr>
          <a:xfrm>
            <a:off x="9516037" y="5193160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▶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탐지 결과 알림</a:t>
            </a:r>
            <a:endParaRPr lang="en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3B1A462-B231-C5B6-F797-B1F462C3185A}"/>
              </a:ext>
            </a:extLst>
          </p:cNvPr>
          <p:cNvSpPr txBox="1"/>
          <p:nvPr/>
        </p:nvSpPr>
        <p:spPr>
          <a:xfrm>
            <a:off x="1872440" y="3243846"/>
            <a:ext cx="216534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40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여 개의 언론사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4A7C7122-BD5E-F85B-3172-41DF2B2EDD11}"/>
              </a:ext>
            </a:extLst>
          </p:cNvPr>
          <p:cNvCxnSpPr>
            <a:cxnSpLocks/>
          </p:cNvCxnSpPr>
          <p:nvPr/>
        </p:nvCxnSpPr>
        <p:spPr>
          <a:xfrm>
            <a:off x="3726365" y="2428432"/>
            <a:ext cx="2666325" cy="6937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A1411BD-177C-87D2-8872-3A61D2A70592}"/>
              </a:ext>
            </a:extLst>
          </p:cNvPr>
          <p:cNvSpPr txBox="1"/>
          <p:nvPr/>
        </p:nvSpPr>
        <p:spPr>
          <a:xfrm>
            <a:off x="4145524" y="2614230"/>
            <a:ext cx="1907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뉴스 수집</a:t>
            </a:r>
          </a:p>
        </p:txBody>
      </p:sp>
      <p:cxnSp>
        <p:nvCxnSpPr>
          <p:cNvPr id="100" name="직선 화살표 연결선 99">
            <a:extLst>
              <a:ext uri="{FF2B5EF4-FFF2-40B4-BE49-F238E27FC236}">
                <a16:creationId xmlns:a16="http://schemas.microsoft.com/office/drawing/2014/main" id="{197F4ACE-9565-023F-B907-CCF6BB6D2DA4}"/>
              </a:ext>
            </a:extLst>
          </p:cNvPr>
          <p:cNvCxnSpPr>
            <a:cxnSpLocks/>
          </p:cNvCxnSpPr>
          <p:nvPr/>
        </p:nvCxnSpPr>
        <p:spPr>
          <a:xfrm flipV="1">
            <a:off x="5591893" y="5157417"/>
            <a:ext cx="2230893" cy="3474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화살표 연결선 123">
            <a:extLst>
              <a:ext uri="{FF2B5EF4-FFF2-40B4-BE49-F238E27FC236}">
                <a16:creationId xmlns:a16="http://schemas.microsoft.com/office/drawing/2014/main" id="{4A1C7E2E-70DA-7C19-DFE8-0AE8B7F87653}"/>
              </a:ext>
            </a:extLst>
          </p:cNvPr>
          <p:cNvCxnSpPr>
            <a:cxnSpLocks/>
          </p:cNvCxnSpPr>
          <p:nvPr/>
        </p:nvCxnSpPr>
        <p:spPr>
          <a:xfrm>
            <a:off x="-165100" y="5160891"/>
            <a:ext cx="2437067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C82EB806-888E-3CA0-255F-A1BAB1AA65F7}"/>
              </a:ext>
            </a:extLst>
          </p:cNvPr>
          <p:cNvCxnSpPr>
            <a:cxnSpLocks/>
          </p:cNvCxnSpPr>
          <p:nvPr/>
        </p:nvCxnSpPr>
        <p:spPr>
          <a:xfrm>
            <a:off x="9737728" y="2435369"/>
            <a:ext cx="2454272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27361FE4-F9CE-65F0-F9E0-B5FFE75A3935}"/>
              </a:ext>
            </a:extLst>
          </p:cNvPr>
          <p:cNvSpPr txBox="1"/>
          <p:nvPr/>
        </p:nvSpPr>
        <p:spPr>
          <a:xfrm>
            <a:off x="1578414" y="6247820"/>
            <a:ext cx="4707032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ko-KR" altLang="en-US" sz="180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의미분석 </a:t>
            </a:r>
            <a:r>
              <a:rPr lang="en-US" altLang="ko-KR" sz="180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&amp; </a:t>
            </a:r>
            <a:r>
              <a:rPr lang="ko-KR" altLang="ko-KR" sz="180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플랫폼 장애</a:t>
            </a:r>
            <a:r>
              <a:rPr lang="ko-KR" altLang="en-US" sz="180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발생 </a:t>
            </a:r>
            <a:r>
              <a:rPr lang="ko-KR" altLang="ko-KR" sz="180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여부를</a:t>
            </a:r>
            <a:r>
              <a:rPr lang="en-US" altLang="ko-KR" sz="180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판단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5766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D1ECB777-8226-E5B6-1A49-36909EADD063}"/>
              </a:ext>
            </a:extLst>
          </p:cNvPr>
          <p:cNvSpPr txBox="1">
            <a:spLocks/>
          </p:cNvSpPr>
          <p:nvPr/>
        </p:nvSpPr>
        <p:spPr>
          <a:xfrm>
            <a:off x="331206" y="364018"/>
            <a:ext cx="10515600" cy="69890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과정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B84F8B2-F49E-5EDE-CBAE-E3D75F3CEBF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07456" y="1051047"/>
            <a:ext cx="11405572" cy="5442935"/>
            <a:chOff x="307456" y="1051047"/>
            <a:chExt cx="11405572" cy="544293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1F00B94-279C-62C5-C0D0-D4F1425CA4E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78971" y="1341912"/>
              <a:ext cx="11234057" cy="51520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10DC8337-DF8B-34FA-C76A-D401D1C020A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07456" y="1051047"/>
              <a:ext cx="4988939" cy="698904"/>
            </a:xfrm>
            <a:prstGeom prst="roundRect">
              <a:avLst/>
            </a:prstGeom>
            <a:solidFill>
              <a:schemeClr val="accent5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1D2E158-3EF5-5681-6963-CECD25DFCCDF}"/>
              </a:ext>
            </a:extLst>
          </p:cNvPr>
          <p:cNvSpPr txBox="1"/>
          <p:nvPr/>
        </p:nvSpPr>
        <p:spPr>
          <a:xfrm>
            <a:off x="1219600" y="1175604"/>
            <a:ext cx="316464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게시글 수집 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24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크롤링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45F44-6B84-DC9E-F94E-E62045AF980F}"/>
              </a:ext>
            </a:extLst>
          </p:cNvPr>
          <p:cNvSpPr txBox="1"/>
          <p:nvPr/>
        </p:nvSpPr>
        <p:spPr>
          <a:xfrm>
            <a:off x="624515" y="2593679"/>
            <a:ext cx="846577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방법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플랫폼 별 키워드 목록을 작성하여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키워드로 뉴스 기사를 검색하여 수집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94EF3C-D197-A5F5-55A0-29CD53386870}"/>
              </a:ext>
            </a:extLst>
          </p:cNvPr>
          <p:cNvSpPr txBox="1"/>
          <p:nvPr/>
        </p:nvSpPr>
        <p:spPr>
          <a:xfrm>
            <a:off x="1255553" y="3129319"/>
            <a:ext cx="7402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문제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일부 뉴스 사이트에서 카카오톡이라는 키워드를 사용할 경우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뉴스 제보를 위한 연락처가 포함된 </a:t>
            </a:r>
            <a:r>
              <a:rPr lang="ko-KR" altLang="en-US" b="1" dirty="0">
                <a:solidFill>
                  <a:srgbClr val="FAA90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전혀 상관없는 뉴스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 수집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01F1C537-6E1E-F606-F50D-D2147B2C6958}"/>
              </a:ext>
            </a:extLst>
          </p:cNvPr>
          <p:cNvSpPr/>
          <p:nvPr/>
        </p:nvSpPr>
        <p:spPr>
          <a:xfrm rot="5400000">
            <a:off x="4154105" y="4142158"/>
            <a:ext cx="464752" cy="414718"/>
          </a:xfrm>
          <a:prstGeom prst="rightArrow">
            <a:avLst/>
          </a:prstGeom>
          <a:solidFill>
            <a:schemeClr val="accent5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665166-EA59-1F2D-F44A-B4BDA855A44D}"/>
              </a:ext>
            </a:extLst>
          </p:cNvPr>
          <p:cNvSpPr txBox="1"/>
          <p:nvPr/>
        </p:nvSpPr>
        <p:spPr>
          <a:xfrm>
            <a:off x="624514" y="4923384"/>
            <a:ext cx="740228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atinLnBrk="0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방법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b="1" dirty="0">
                <a:solidFill>
                  <a:srgbClr val="FAA90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모든 뉴스 기사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</a:t>
            </a:r>
            <a:r>
              <a:rPr lang="ko-KR" altLang="en-US" b="1" dirty="0">
                <a:solidFill>
                  <a:srgbClr val="FAA90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수집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하여 의미분석을 하는 과정에서 플랫폼을 </a:t>
            </a:r>
            <a:r>
              <a:rPr lang="ko-KR" altLang="en-US" b="1" dirty="0">
                <a:solidFill>
                  <a:srgbClr val="FAA90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분류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D1457EE-D7BE-BEF3-04AA-DAD8C6ED1D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6" r="35547" b="3311"/>
          <a:stretch/>
        </p:blipFill>
        <p:spPr>
          <a:xfrm>
            <a:off x="8172343" y="3219716"/>
            <a:ext cx="3898008" cy="3445011"/>
          </a:xfrm>
          <a:prstGeom prst="rect">
            <a:avLst/>
          </a:prstGeom>
        </p:spPr>
      </p:pic>
      <p:sp>
        <p:nvSpPr>
          <p:cNvPr id="14" name="말풍선: 타원형 13">
            <a:extLst>
              <a:ext uri="{FF2B5EF4-FFF2-40B4-BE49-F238E27FC236}">
                <a16:creationId xmlns:a16="http://schemas.microsoft.com/office/drawing/2014/main" id="{9738D45B-7DA5-7FC0-5A82-84CF9FB2F61C}"/>
              </a:ext>
            </a:extLst>
          </p:cNvPr>
          <p:cNvSpPr/>
          <p:nvPr/>
        </p:nvSpPr>
        <p:spPr>
          <a:xfrm>
            <a:off x="9715480" y="1882979"/>
            <a:ext cx="2176210" cy="1421400"/>
          </a:xfrm>
          <a:prstGeom prst="wedgeEllipseCallout">
            <a:avLst>
              <a:gd name="adj1" fmla="val -37903"/>
              <a:gd name="adj2" fmla="val 65766"/>
            </a:avLst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AF32377-7015-A904-9E98-38E4848F755C}"/>
              </a:ext>
            </a:extLst>
          </p:cNvPr>
          <p:cNvGrpSpPr/>
          <p:nvPr/>
        </p:nvGrpSpPr>
        <p:grpSpPr>
          <a:xfrm>
            <a:off x="10847551" y="2135869"/>
            <a:ext cx="913102" cy="913102"/>
            <a:chOff x="10390255" y="2135869"/>
            <a:chExt cx="913102" cy="913102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31C86DE4-ECF4-B174-9E1D-2E9F9C4FBC6F}"/>
                </a:ext>
              </a:extLst>
            </p:cNvPr>
            <p:cNvSpPr/>
            <p:nvPr/>
          </p:nvSpPr>
          <p:spPr>
            <a:xfrm>
              <a:off x="10418830" y="2163146"/>
              <a:ext cx="837965" cy="837965"/>
            </a:xfrm>
            <a:prstGeom prst="ellipse">
              <a:avLst/>
            </a:prstGeom>
            <a:solidFill>
              <a:schemeClr val="bg1"/>
            </a:solidFill>
            <a:ln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Picture 8" descr="Scrapy Tutorial: Web Scraping Craigslist – Natural Language Processing ...">
              <a:extLst>
                <a:ext uri="{FF2B5EF4-FFF2-40B4-BE49-F238E27FC236}">
                  <a16:creationId xmlns:a16="http://schemas.microsoft.com/office/drawing/2014/main" id="{E6AB8B71-0190-B529-9962-23A97CFDF8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90255" y="2135869"/>
              <a:ext cx="913102" cy="913102"/>
            </a:xfrm>
            <a:prstGeom prst="rect">
              <a:avLst/>
            </a:prstGeom>
            <a:noFill/>
            <a:effectLst>
              <a:glow rad="3778">
                <a:schemeClr val="accent1"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A1C2B70-17B6-8F27-1CA8-D93E3F35B241}"/>
              </a:ext>
            </a:extLst>
          </p:cNvPr>
          <p:cNvSpPr txBox="1"/>
          <p:nvPr/>
        </p:nvSpPr>
        <p:spPr>
          <a:xfrm>
            <a:off x="9715480" y="2439791"/>
            <a:ext cx="1197764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라이브러리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endParaRPr lang="ko-KR" altLang="en-US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5922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D1ECB777-8226-E5B6-1A49-36909EADD063}"/>
              </a:ext>
            </a:extLst>
          </p:cNvPr>
          <p:cNvSpPr txBox="1">
            <a:spLocks/>
          </p:cNvSpPr>
          <p:nvPr/>
        </p:nvSpPr>
        <p:spPr>
          <a:xfrm>
            <a:off x="331206" y="364018"/>
            <a:ext cx="10515600" cy="69890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과정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B84F8B2-F49E-5EDE-CBAE-E3D75F3CEBF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07456" y="1051047"/>
            <a:ext cx="11405572" cy="5442935"/>
            <a:chOff x="307456" y="1051047"/>
            <a:chExt cx="11405572" cy="544293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1F00B94-279C-62C5-C0D0-D4F1425CA4E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78971" y="1341912"/>
              <a:ext cx="11234057" cy="51520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10DC8337-DF8B-34FA-C76A-D401D1C020A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07456" y="1051047"/>
              <a:ext cx="4988939" cy="698904"/>
            </a:xfrm>
            <a:prstGeom prst="roundRect">
              <a:avLst/>
            </a:prstGeom>
            <a:solidFill>
              <a:schemeClr val="accent5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1D2E158-3EF5-5681-6963-CECD25DFCCDF}"/>
              </a:ext>
            </a:extLst>
          </p:cNvPr>
          <p:cNvSpPr txBox="1"/>
          <p:nvPr/>
        </p:nvSpPr>
        <p:spPr>
          <a:xfrm>
            <a:off x="864535" y="1175604"/>
            <a:ext cx="387478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게시글 </a:t>
            </a:r>
            <a:r>
              <a:rPr lang="ko-KR" altLang="en-US" sz="24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임베딩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및 의미분석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99F88E5-FD45-7957-89AF-4F3C4EFB6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6765" y="2411794"/>
            <a:ext cx="1905000" cy="19050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2490D51-F116-C590-7508-C13C36921E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794"/>
          <a:stretch/>
        </p:blipFill>
        <p:spPr>
          <a:xfrm>
            <a:off x="735563" y="2597391"/>
            <a:ext cx="2932760" cy="19381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3A6D4C8-8555-8661-62CE-79348B50ED51}"/>
              </a:ext>
            </a:extLst>
          </p:cNvPr>
          <p:cNvSpPr txBox="1"/>
          <p:nvPr/>
        </p:nvSpPr>
        <p:spPr>
          <a:xfrm>
            <a:off x="735563" y="4519195"/>
            <a:ext cx="338154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Universal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Sentence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Encoder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7A55D8-D781-06F7-B7FE-B403F08BAB15}"/>
              </a:ext>
            </a:extLst>
          </p:cNvPr>
          <p:cNvSpPr txBox="1"/>
          <p:nvPr/>
        </p:nvSpPr>
        <p:spPr>
          <a:xfrm>
            <a:off x="7818491" y="4454608"/>
            <a:ext cx="3381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ANN 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A91D2D-2481-63D1-823D-8CAA18301F5D}"/>
              </a:ext>
            </a:extLst>
          </p:cNvPr>
          <p:cNvSpPr txBox="1"/>
          <p:nvPr/>
        </p:nvSpPr>
        <p:spPr>
          <a:xfrm>
            <a:off x="4436943" y="4519195"/>
            <a:ext cx="3381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B.E.R.T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B428756-9156-2AC6-86D0-81033908E4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703" y="2537569"/>
            <a:ext cx="3508027" cy="193813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C47261C-CA9A-1600-8C29-7BD2A550E761}"/>
              </a:ext>
            </a:extLst>
          </p:cNvPr>
          <p:cNvSpPr txBox="1"/>
          <p:nvPr/>
        </p:nvSpPr>
        <p:spPr>
          <a:xfrm>
            <a:off x="886757" y="2027062"/>
            <a:ext cx="3381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모델 선정 </a:t>
            </a:r>
            <a:endParaRPr lang="ko-KR" altLang="en-US" dirty="0"/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D36D4BD-6E4C-35AD-E646-44E70E17A38E}"/>
              </a:ext>
            </a:extLst>
          </p:cNvPr>
          <p:cNvGrpSpPr/>
          <p:nvPr/>
        </p:nvGrpSpPr>
        <p:grpSpPr>
          <a:xfrm>
            <a:off x="6784409" y="3974127"/>
            <a:ext cx="914400" cy="914400"/>
            <a:chOff x="6904091" y="3974127"/>
            <a:chExt cx="914400" cy="914400"/>
          </a:xfrm>
        </p:grpSpPr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F5C6F4E6-0A2F-5104-60BA-37D8964DE4DE}"/>
                </a:ext>
              </a:extLst>
            </p:cNvPr>
            <p:cNvSpPr/>
            <p:nvPr/>
          </p:nvSpPr>
          <p:spPr>
            <a:xfrm>
              <a:off x="6988969" y="4341019"/>
              <a:ext cx="176212" cy="39290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DCFEAA33-B16A-B1D1-87B6-2D3BDFF66D48}"/>
                </a:ext>
              </a:extLst>
            </p:cNvPr>
            <p:cNvGrpSpPr/>
            <p:nvPr/>
          </p:nvGrpSpPr>
          <p:grpSpPr>
            <a:xfrm>
              <a:off x="6904091" y="3974127"/>
              <a:ext cx="914400" cy="914400"/>
              <a:chOff x="6703386" y="4040250"/>
              <a:chExt cx="914400" cy="914400"/>
            </a:xfrm>
          </p:grpSpPr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60153C5A-5543-4E4F-3B54-F64F82AD297A}"/>
                  </a:ext>
                </a:extLst>
              </p:cNvPr>
              <p:cNvSpPr/>
              <p:nvPr/>
            </p:nvSpPr>
            <p:spPr>
              <a:xfrm>
                <a:off x="7015367" y="4165867"/>
                <a:ext cx="523875" cy="666750"/>
              </a:xfrm>
              <a:custGeom>
                <a:avLst/>
                <a:gdLst>
                  <a:gd name="connsiteX0" fmla="*/ 523875 w 523875"/>
                  <a:gd name="connsiteY0" fmla="*/ 323850 h 666750"/>
                  <a:gd name="connsiteX1" fmla="*/ 466725 w 523875"/>
                  <a:gd name="connsiteY1" fmla="*/ 266700 h 666750"/>
                  <a:gd name="connsiteX2" fmla="*/ 285750 w 523875"/>
                  <a:gd name="connsiteY2" fmla="*/ 266700 h 666750"/>
                  <a:gd name="connsiteX3" fmla="*/ 257175 w 523875"/>
                  <a:gd name="connsiteY3" fmla="*/ 239077 h 666750"/>
                  <a:gd name="connsiteX4" fmla="*/ 285750 w 523875"/>
                  <a:gd name="connsiteY4" fmla="*/ 57150 h 666750"/>
                  <a:gd name="connsiteX5" fmla="*/ 228600 w 523875"/>
                  <a:gd name="connsiteY5" fmla="*/ 0 h 666750"/>
                  <a:gd name="connsiteX6" fmla="*/ 171450 w 523875"/>
                  <a:gd name="connsiteY6" fmla="*/ 57150 h 666750"/>
                  <a:gd name="connsiteX7" fmla="*/ 0 w 523875"/>
                  <a:gd name="connsiteY7" fmla="*/ 285750 h 666750"/>
                  <a:gd name="connsiteX8" fmla="*/ 0 w 523875"/>
                  <a:gd name="connsiteY8" fmla="*/ 590550 h 666750"/>
                  <a:gd name="connsiteX9" fmla="*/ 200025 w 523875"/>
                  <a:gd name="connsiteY9" fmla="*/ 666750 h 666750"/>
                  <a:gd name="connsiteX10" fmla="*/ 371475 w 523875"/>
                  <a:gd name="connsiteY10" fmla="*/ 666750 h 666750"/>
                  <a:gd name="connsiteX11" fmla="*/ 428625 w 523875"/>
                  <a:gd name="connsiteY11" fmla="*/ 609600 h 666750"/>
                  <a:gd name="connsiteX12" fmla="*/ 413385 w 523875"/>
                  <a:gd name="connsiteY12" fmla="*/ 571500 h 666750"/>
                  <a:gd name="connsiteX13" fmla="*/ 419100 w 523875"/>
                  <a:gd name="connsiteY13" fmla="*/ 571500 h 666750"/>
                  <a:gd name="connsiteX14" fmla="*/ 476250 w 523875"/>
                  <a:gd name="connsiteY14" fmla="*/ 514350 h 666750"/>
                  <a:gd name="connsiteX15" fmla="*/ 460058 w 523875"/>
                  <a:gd name="connsiteY15" fmla="*/ 474345 h 666750"/>
                  <a:gd name="connsiteX16" fmla="*/ 504825 w 523875"/>
                  <a:gd name="connsiteY16" fmla="*/ 419100 h 666750"/>
                  <a:gd name="connsiteX17" fmla="*/ 486728 w 523875"/>
                  <a:gd name="connsiteY17" fmla="*/ 377190 h 666750"/>
                  <a:gd name="connsiteX18" fmla="*/ 523875 w 523875"/>
                  <a:gd name="connsiteY18" fmla="*/ 323850 h 666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23875" h="666750">
                    <a:moveTo>
                      <a:pt x="523875" y="323850"/>
                    </a:moveTo>
                    <a:cubicBezTo>
                      <a:pt x="523875" y="292418"/>
                      <a:pt x="498158" y="266700"/>
                      <a:pt x="466725" y="266700"/>
                    </a:cubicBezTo>
                    <a:lnTo>
                      <a:pt x="285750" y="266700"/>
                    </a:lnTo>
                    <a:cubicBezTo>
                      <a:pt x="270510" y="266700"/>
                      <a:pt x="258127" y="254318"/>
                      <a:pt x="257175" y="239077"/>
                    </a:cubicBezTo>
                    <a:cubicBezTo>
                      <a:pt x="258127" y="221933"/>
                      <a:pt x="285750" y="187643"/>
                      <a:pt x="285750" y="57150"/>
                    </a:cubicBezTo>
                    <a:cubicBezTo>
                      <a:pt x="285750" y="25717"/>
                      <a:pt x="260033" y="0"/>
                      <a:pt x="228600" y="0"/>
                    </a:cubicBezTo>
                    <a:cubicBezTo>
                      <a:pt x="197168" y="0"/>
                      <a:pt x="171450" y="25717"/>
                      <a:pt x="171450" y="57150"/>
                    </a:cubicBezTo>
                    <a:cubicBezTo>
                      <a:pt x="171450" y="201930"/>
                      <a:pt x="2857" y="283845"/>
                      <a:pt x="0" y="285750"/>
                    </a:cubicBezTo>
                    <a:lnTo>
                      <a:pt x="0" y="590550"/>
                    </a:lnTo>
                    <a:cubicBezTo>
                      <a:pt x="67627" y="590550"/>
                      <a:pt x="72390" y="666750"/>
                      <a:pt x="200025" y="666750"/>
                    </a:cubicBezTo>
                    <a:cubicBezTo>
                      <a:pt x="242888" y="666750"/>
                      <a:pt x="371475" y="666750"/>
                      <a:pt x="371475" y="666750"/>
                    </a:cubicBezTo>
                    <a:cubicBezTo>
                      <a:pt x="402908" y="666750"/>
                      <a:pt x="428625" y="641033"/>
                      <a:pt x="428625" y="609600"/>
                    </a:cubicBezTo>
                    <a:cubicBezTo>
                      <a:pt x="428625" y="594360"/>
                      <a:pt x="422910" y="581025"/>
                      <a:pt x="413385" y="571500"/>
                    </a:cubicBezTo>
                    <a:cubicBezTo>
                      <a:pt x="415290" y="571500"/>
                      <a:pt x="417195" y="571500"/>
                      <a:pt x="419100" y="571500"/>
                    </a:cubicBezTo>
                    <a:cubicBezTo>
                      <a:pt x="450533" y="571500"/>
                      <a:pt x="476250" y="545783"/>
                      <a:pt x="476250" y="514350"/>
                    </a:cubicBezTo>
                    <a:cubicBezTo>
                      <a:pt x="476250" y="499110"/>
                      <a:pt x="470535" y="484823"/>
                      <a:pt x="460058" y="474345"/>
                    </a:cubicBezTo>
                    <a:cubicBezTo>
                      <a:pt x="485775" y="468630"/>
                      <a:pt x="504825" y="445770"/>
                      <a:pt x="504825" y="419100"/>
                    </a:cubicBezTo>
                    <a:cubicBezTo>
                      <a:pt x="504825" y="402908"/>
                      <a:pt x="498158" y="387668"/>
                      <a:pt x="486728" y="377190"/>
                    </a:cubicBezTo>
                    <a:cubicBezTo>
                      <a:pt x="508635" y="369570"/>
                      <a:pt x="523875" y="348615"/>
                      <a:pt x="523875" y="32385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438C5725-0694-E365-D352-FDF2F4928A7B}"/>
                  </a:ext>
                </a:extLst>
              </p:cNvPr>
              <p:cNvSpPr/>
              <p:nvPr/>
            </p:nvSpPr>
            <p:spPr>
              <a:xfrm>
                <a:off x="6972300" y="4453072"/>
                <a:ext cx="66675" cy="301623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8" name="그래픽 27" descr="엄지척 기호 윤곽선">
                <a:extLst>
                  <a:ext uri="{FF2B5EF4-FFF2-40B4-BE49-F238E27FC236}">
                    <a16:creationId xmlns:a16="http://schemas.microsoft.com/office/drawing/2014/main" id="{4F105A31-E9F6-A951-FC91-C252C21287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703386" y="4040250"/>
                <a:ext cx="914400" cy="9144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76353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D1ECB777-8226-E5B6-1A49-36909EADD063}"/>
              </a:ext>
            </a:extLst>
          </p:cNvPr>
          <p:cNvSpPr txBox="1">
            <a:spLocks/>
          </p:cNvSpPr>
          <p:nvPr/>
        </p:nvSpPr>
        <p:spPr>
          <a:xfrm>
            <a:off x="331206" y="364018"/>
            <a:ext cx="10515600" cy="69890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과정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B84F8B2-F49E-5EDE-CBAE-E3D75F3CEBF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07456" y="1051047"/>
            <a:ext cx="11405572" cy="5442935"/>
            <a:chOff x="307456" y="1051047"/>
            <a:chExt cx="11405572" cy="544293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1F00B94-279C-62C5-C0D0-D4F1425CA4E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78971" y="1341912"/>
              <a:ext cx="11234057" cy="51520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10DC8337-DF8B-34FA-C76A-D401D1C020A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07456" y="1051047"/>
              <a:ext cx="4988939" cy="698904"/>
            </a:xfrm>
            <a:prstGeom prst="roundRect">
              <a:avLst/>
            </a:prstGeom>
            <a:solidFill>
              <a:schemeClr val="accent5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1D2E158-3EF5-5681-6963-CECD25DFCCDF}"/>
              </a:ext>
            </a:extLst>
          </p:cNvPr>
          <p:cNvSpPr txBox="1"/>
          <p:nvPr/>
        </p:nvSpPr>
        <p:spPr>
          <a:xfrm>
            <a:off x="1273304" y="1175604"/>
            <a:ext cx="305724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UI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웹 어플리케이션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45F44-6B84-DC9E-F94E-E62045AF980F}"/>
              </a:ext>
            </a:extLst>
          </p:cNvPr>
          <p:cNvSpPr txBox="1"/>
          <p:nvPr/>
        </p:nvSpPr>
        <p:spPr>
          <a:xfrm>
            <a:off x="878644" y="2028941"/>
            <a:ext cx="4193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Streamlit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웹 어플리케이션 제작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F6E3386-61AA-1602-5632-E2EAA1A84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2591" y="954115"/>
            <a:ext cx="4077257" cy="542346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A8E9CD6-F934-C242-C15A-088A63920149}"/>
              </a:ext>
            </a:extLst>
          </p:cNvPr>
          <p:cNvSpPr/>
          <p:nvPr/>
        </p:nvSpPr>
        <p:spPr>
          <a:xfrm>
            <a:off x="1537252" y="2994991"/>
            <a:ext cx="3896139" cy="2687405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*</a:t>
            </a:r>
            <a:r>
              <a:rPr lang="ko-KR" altLang="en-US" dirty="0"/>
              <a:t>웹 어플리케이션 작성 코드 추가</a:t>
            </a:r>
          </a:p>
        </p:txBody>
      </p:sp>
    </p:spTree>
    <p:extLst>
      <p:ext uri="{BB962C8B-B14F-4D97-AF65-F5344CB8AC3E}">
        <p14:creationId xmlns:p14="http://schemas.microsoft.com/office/powerpoint/2010/main" val="3645830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2048</TotalTime>
  <Words>301</Words>
  <Application>Microsoft Office PowerPoint</Application>
  <PresentationFormat>와이드스크린</PresentationFormat>
  <Paragraphs>55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Arial</vt:lpstr>
      <vt:lpstr>나눔스퀘어 ExtraBold</vt:lpstr>
      <vt:lpstr>나눔스퀘어 Bold</vt:lpstr>
      <vt:lpstr>배달의민족 도현</vt:lpstr>
      <vt:lpstr>맑은 고딕</vt:lpstr>
      <vt:lpstr>나눔스퀘어</vt:lpstr>
      <vt:lpstr>Office 테마</vt:lpstr>
      <vt:lpstr>PowerPoint 프레젠테이션</vt:lpstr>
      <vt:lpstr>PowerPoint 프레젠테이션</vt:lpstr>
      <vt:lpstr>1. 주제 선정 이유</vt:lpstr>
      <vt:lpstr>1. 주제 선정 이유</vt:lpstr>
      <vt:lpstr>1. 주제 선정 이유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김주영</dc:creator>
  <cp:lastModifiedBy>김주영</cp:lastModifiedBy>
  <cp:revision>74</cp:revision>
  <dcterms:created xsi:type="dcterms:W3CDTF">2023-11-23T05:38:52Z</dcterms:created>
  <dcterms:modified xsi:type="dcterms:W3CDTF">2023-12-10T04:00:05Z</dcterms:modified>
</cp:coreProperties>
</file>

<file path=docProps/thumbnail.jpeg>
</file>